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95" r:id="rId12"/>
    <p:sldId id="263" r:id="rId13"/>
    <p:sldId id="264" r:id="rId14"/>
    <p:sldId id="265" r:id="rId15"/>
    <p:sldId id="297" r:id="rId16"/>
    <p:sldId id="256" r:id="rId17"/>
    <p:sldId id="257" r:id="rId18"/>
    <p:sldId id="259" r:id="rId19"/>
    <p:sldId id="260" r:id="rId20"/>
    <p:sldId id="261" r:id="rId21"/>
    <p:sldId id="262" r:id="rId22"/>
    <p:sldId id="29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8" r:id="rId99"/>
    <p:sldId id="357" r:id="rId100"/>
    <p:sldId id="359" r:id="rId101"/>
    <p:sldId id="362" r:id="rId102"/>
    <p:sldId id="361" r:id="rId103"/>
    <p:sldId id="363" r:id="rId104"/>
    <p:sldId id="366" r:id="rId105"/>
    <p:sldId id="367" r:id="rId106"/>
    <p:sldId id="365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7" r:id="rId135"/>
    <p:sldId id="396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8" r:id="rId166"/>
    <p:sldId id="427" r:id="rId167"/>
    <p:sldId id="431" r:id="rId168"/>
    <p:sldId id="432" r:id="rId169"/>
    <p:sldId id="430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6" r:id="rId183"/>
    <p:sldId id="445" r:id="rId184"/>
    <p:sldId id="447" r:id="rId185"/>
    <p:sldId id="448" r:id="rId186"/>
    <p:sldId id="449" r:id="rId187"/>
    <p:sldId id="450" r:id="rId188"/>
    <p:sldId id="451" r:id="rId189"/>
    <p:sldId id="460" r:id="rId190"/>
    <p:sldId id="452" r:id="rId191"/>
    <p:sldId id="453" r:id="rId192"/>
    <p:sldId id="454" r:id="rId193"/>
    <p:sldId id="455" r:id="rId194"/>
    <p:sldId id="456" r:id="rId195"/>
    <p:sldId id="457" r:id="rId196"/>
    <p:sldId id="458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69" r:id="rId20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2BC-C2B2-4F9F-9502-1A4BFB435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50BBA-2CC5-4797-B71E-A5BAE292A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42768-36C9-4C2E-9221-49E7284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3F6E1-213E-411D-A1D3-E7A6CF81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278D5B-988D-4652-A15E-15B1244B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30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F7453-9AC4-4DBA-BE1C-BC94FBC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D0C350-362C-42E8-908A-13091112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C22B7C-62CE-43C9-BD6D-495146A2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A0E84-3725-454F-AA47-E330F4E1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DFC145-0BAE-46EF-9680-7DB00F7E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5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F38D69-17C9-4817-89BC-F93430527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0991E-0E98-442C-BA7D-F62356B90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F1A05F-A937-44E6-BA70-9D28E59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993849-7086-4899-9A35-56BC21D9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76430-9BCB-492A-AE2B-AB3C43CC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53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8C073-D9C2-448F-8D74-AD9FBB8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15C-0734-4796-8CB2-DAF3536C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7261C-B134-4F33-A2B9-CB708611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8C61E-17B4-42FE-9A42-92A4010A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F6123-7D31-4561-A1BE-28B540B2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05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398F-6A31-4730-9AA0-EA175A94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38305B-634F-405C-9897-D9B56205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16A90-E0E0-4B1B-9B5E-848E4E2B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4C3479-043B-42F3-8A14-7C1460C3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84F5C6-4CA6-44C1-A4F6-B67CDB6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29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2632F-D6B9-433C-8B72-076A771B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1EECB-8E01-4F59-AB74-B1D1BE25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45DA21-20EE-4F65-BF6D-7FECB7B01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1F5E39-9278-4A80-AB99-9F8237B7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54DBE-2C46-493B-A58E-A4C845B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59C1AA-6FDC-4FBC-8D74-26DBF61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7F972-B62B-4A17-979F-9FDB2F5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19A06-2373-4B87-827E-58FE0F27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C4F403-727A-44F1-AE97-F57CA4B5A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A89C1D-2452-4054-9B94-3ACDCD91B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57B385-97C9-43D1-A467-12D8416D5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024DEB-47E2-4B54-AF35-E5EB0DBA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1B3043-2EB8-45C5-8020-4975C97B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461854-BE48-4988-A79B-BF1D372F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FF283-CB1B-42CF-95BD-14FABEC3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D8B856-F3FB-43C6-8B71-1426AAEF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0FF1E-02F9-427D-8FA8-1D65C2E0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D9AF7A-CD32-4E17-9C3C-FC1CB8C6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50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95519E-B532-4C56-9069-CF4F0796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2C2E00-4C53-4CAA-A80A-4E390329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F6BEEE-9A99-4B3A-B8EE-1FB8FEB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8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D9D9-A4A1-4A01-A1D7-42FC326E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952E0-803F-4750-B544-2A322C8C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C47BF-E542-4708-BB99-9C971A132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8AD9E3-E00D-43EE-ABFB-B2256879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219282-58C4-4E66-925F-943DC1D6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07D82F-86E7-4E96-B8F6-406AEC0B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0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1694E-9DE0-4340-858E-C1FB833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1BAF75-33A8-44CB-8C34-B862C0FB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764FA8-9E83-4152-85EA-716EBE3CF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D71B03-6446-49F9-BAF3-EFBE562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E40DD8-F4CF-4D11-9804-84A8BB54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BEB57C-BB47-4ED9-8A3D-6FE63A0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13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E2358-9B14-4612-B0C8-0135CEB0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068DCF-19B9-4DC3-9CD8-B04AC8D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C058F-F265-4D0A-A6D5-71FCADB94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1064B-9E40-4EE5-B6E8-1EC8414EC962}" type="datetimeFigureOut">
              <a:rPr lang="pt-BR" smtClean="0"/>
              <a:t>08/10/2021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9209FA-B81D-4243-A08A-A6223DA01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CF8375-E6CF-474E-AF3A-9578295D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144588"/>
            <a:ext cx="122809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latin typeface="Verdana Pro" panose="020B0604020202020204" pitchFamily="34" charset="0"/>
              </a:rPr>
              <a:t>Para encontrar algo, digitar: 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Ctrl + 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33619A-4DA8-496E-A4F9-F628F439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885" y="4312364"/>
            <a:ext cx="7083997" cy="20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FCE7-3096-46E5-A3A8-86F57B76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2E4BE7-D9B5-4B5B-899B-2A6139262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DEF1C7-2EA4-45C5-96BD-E79E964BB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080147" cy="6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413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0DD5D-806D-491A-A1B2-38F56379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BDE3FD-3430-4EC1-B36C-C0696E9B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59F1B-FA76-41D7-821D-2148C09F3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6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3832197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8E6BC-4D4A-47A0-8C69-A69B7ADC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65F0A-C8A8-40FD-B177-915838F3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9EDC1A-743B-412C-9568-68D4598EF1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7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BCB9E-E66B-4DF5-B412-9BA4C518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95D88-61B1-418E-A6AF-2C10188A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797E9-C4AE-4550-891A-F4D4BE82F2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33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9B893-BFA9-434F-BAB0-AF6F5E84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D30C3-EBF2-40B1-B4D6-CED01B24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9E6FE-D9B3-4658-A56B-92C9DAB82A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4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E56C-697D-4A45-9020-CACFD764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33982-7A1B-4742-8E3A-FDC4963A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BEA5DE-26C5-4166-8971-6B06F14B33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68342-B273-454D-9FA4-5DC8AA78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908C0-D74D-4E09-A934-6EF1CBB44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E3418B-E211-4A1F-AD30-18A2E07149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2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B0817-FA2B-4568-BEA3-55D6442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30971-F0BF-4D69-8CED-EB706E62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BC07B5-9D46-4414-9A44-D9442F28FA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0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E8268-B47E-4302-B6B4-A9A67E43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2F6EE-10AE-4E7E-A1B4-A99CD5AB5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E1456B-D7DD-4F06-9B73-57659B06A3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3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54ABF-9CBB-4941-A47D-38FA09BC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0861D-71DF-4EAA-B70C-D42D58C4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6AF7C3-C7DF-41B9-9346-983511D723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91A7E117-BFD8-4CD6-966D-0516DCEBA7EA}"/>
              </a:ext>
            </a:extLst>
          </p:cNvPr>
          <p:cNvSpPr/>
          <p:nvPr/>
        </p:nvSpPr>
        <p:spPr>
          <a:xfrm>
            <a:off x="5533099" y="1146262"/>
            <a:ext cx="5969787" cy="2908904"/>
          </a:xfrm>
          <a:prstGeom prst="wedgeRectCallout">
            <a:avLst>
              <a:gd name="adj1" fmla="val -89823"/>
              <a:gd name="adj2" fmla="val 4180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 é </a:t>
            </a:r>
            <a:r>
              <a:rPr lang="pt-BR" i="1" dirty="0" err="1">
                <a:solidFill>
                  <a:schemeClr val="tx1"/>
                </a:solidFill>
              </a:rPr>
              <a:t>parent</a:t>
            </a:r>
            <a:r>
              <a:rPr lang="pt-BR" i="1" dirty="0">
                <a:solidFill>
                  <a:schemeClr val="tx1"/>
                </a:solidFill>
              </a:rPr>
              <a:t> (pai/mãe)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</a:t>
            </a: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 são </a:t>
            </a:r>
            <a:r>
              <a:rPr lang="pt-BR" i="1" dirty="0" err="1">
                <a:solidFill>
                  <a:schemeClr val="tx1"/>
                </a:solidFill>
              </a:rPr>
              <a:t>childrens</a:t>
            </a:r>
            <a:r>
              <a:rPr lang="pt-BR" i="1" dirty="0">
                <a:solidFill>
                  <a:schemeClr val="tx1"/>
                </a:solidFill>
              </a:rPr>
              <a:t> (filhos)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OBS.: 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4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#03</a:t>
            </a:r>
          </a:p>
        </p:txBody>
      </p:sp>
    </p:spTree>
    <p:extLst>
      <p:ext uri="{BB962C8B-B14F-4D97-AF65-F5344CB8AC3E}">
        <p14:creationId xmlns:p14="http://schemas.microsoft.com/office/powerpoint/2010/main" val="506872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6613C-6DE3-45B3-B0F8-4B9A4AF3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7E353-4BF5-4C66-9320-42A6BCBE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8EB4C7-D5B2-4390-8E0F-5F97D8E3AF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38B8D0A-FC00-4511-BBFE-5B20A15BB7F4}"/>
              </a:ext>
            </a:extLst>
          </p:cNvPr>
          <p:cNvSpPr/>
          <p:nvPr/>
        </p:nvSpPr>
        <p:spPr>
          <a:xfrm>
            <a:off x="7060413" y="2763395"/>
            <a:ext cx="4853291" cy="1464048"/>
          </a:xfrm>
          <a:prstGeom prst="wedgeRectCallout">
            <a:avLst>
              <a:gd name="adj1" fmla="val -81588"/>
              <a:gd name="adj2" fmla="val 281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Na prática, esta é a árvore hierárquica do slide anterior implementada no código.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3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DB0DE-EB84-468F-8536-DE1D5A2C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3E736-CD9B-4693-8156-F6BEF961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8D66D3-5E93-4A26-8867-C420A7FCA1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D987C-A0F9-4EAC-83A5-B62E69CC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754809-83C0-4781-9FE5-65CFE5C4C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9D0401-71D9-4D82-BC05-A180A1B18E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71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689AF-38D8-414C-8CD1-9C14917C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13761-D340-4F14-9640-0F83FA63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9E30B5-B44C-4940-A712-A45DE94CF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2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6E840-A29B-41AC-8D8E-19211462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AC068-5CE6-4577-84B2-7D5272DE1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4614F6-293D-467E-A543-AA4A1D025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115004B-1659-45E0-A47A-247AA59069D9}"/>
              </a:ext>
            </a:extLst>
          </p:cNvPr>
          <p:cNvSpPr/>
          <p:nvPr/>
        </p:nvSpPr>
        <p:spPr>
          <a:xfrm>
            <a:off x="6096001" y="2763395"/>
            <a:ext cx="5817704" cy="1464048"/>
          </a:xfrm>
          <a:prstGeom prst="wedgeRectCallout">
            <a:avLst>
              <a:gd name="adj1" fmla="val -66361"/>
              <a:gd name="adj2" fmla="val 616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[0] significa acessar o parágrafo zero (Aqui vai o resultado)</a:t>
            </a:r>
          </a:p>
          <a:p>
            <a:r>
              <a:rPr lang="pt-BR" b="1" dirty="0">
                <a:solidFill>
                  <a:schemeClr val="tx1"/>
                </a:solidFill>
              </a:rPr>
              <a:t>[1] significa acessar o parágrafo um (Aprendendo a usar ...)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97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E61E8-B30E-4218-A673-DC3BE751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FEF6B-2C99-40CE-8723-DB36380A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BE738B-BEAB-4E74-965F-06AD53E9F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9F6C8-4B27-4A3B-B0A0-0ACB1DFD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492133-97CB-44C3-99B8-BE3E763C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00756-630D-431A-B28C-8695FB606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74EB4-6DC9-44E6-91EC-8A0305ED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38F47-2702-41BD-A4A3-3BCBC99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A6DF22-8F97-4D55-93B2-1BBD181A5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1562-C773-44D2-B00D-61F1FFFB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0090B-5310-484F-96CA-A478BAB4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5B59A-EEF3-4379-A92F-0FF5EA1C1C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6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CA9E5-7FEA-46EB-8855-85C96C0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1AFC0-F485-4302-AB7D-DE8CC3CA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53052-6094-4A01-A362-5894244E0F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8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B726C-4F8A-4DB1-9987-876C8E66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A7731-AD78-448A-932D-9CE3EF7B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5F82CF-1C44-49D3-A7B9-9B16427D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12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4D6DB-59F9-470D-9A40-16EEFBA5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183643-0AC3-498F-BD68-8B2F4A3F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915A25-5D48-43EA-A4C5-E1CE51B22B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26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C0824-04D2-43D8-8376-8BFF761C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456156-1CFB-4F3A-B5B0-446F6E5A2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2D485-F14F-42DA-BCBC-AD4A48788E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51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F129-9957-41A1-84D9-4E8A06CC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682059-1AAB-4099-9303-EC66E3A2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E9CC6B-253F-4F23-8D5E-C57E2DF95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3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61711-A368-457F-BFD5-79FE8181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A24992-C404-47DE-8C66-46FD60CF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A77511-8058-4427-AD52-7032683BE1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40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BCD15-6D09-4BC0-A809-E6A2ED11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17B65-F495-48D4-8580-2F811906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D9CB2C-0728-40EC-BA42-C6FB9CBADE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3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8547F-EC3C-4C07-ACA1-2742F09C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FA900-AE54-402B-9B68-191BF198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EA7A3D-3794-4A33-8247-D6E79341CB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86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9CEDC-F803-4A42-8728-30F8DBCB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206519-9A99-47EB-86BD-03B2E14B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D4A289-A438-47C4-801E-3F95E863AA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4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C97A4-51AC-4430-920E-3D44D62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67574-03B6-4E29-B383-9BC27E00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454844-1F5B-42A6-81FD-9FBAE47318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6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9E41E-4BFB-4FCA-8B8D-7F2F9E60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88690-BC2D-4685-83CB-C91D8465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4616B-FB1A-4EFF-BB23-7FF8651971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2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03A0B-2D8A-4A29-93C9-E6F234C2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CFA62-AA13-4DA6-BCB5-CE559174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2568B8-0B13-4E05-B764-B1AF48B5E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A57A2-DE7F-4DD4-A808-521D195B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386D9-0E2A-449A-898E-4193CAF0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26A0B4-8716-4A9D-B8F2-CECDD32C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20756" cy="68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6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DBB8A-23A2-42FE-A75B-80EFE9B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5F481-85F8-4599-8F1C-44CB51EC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6A5B10-F109-47BA-B04E-04C780B5B6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5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24B1D41-ADBA-464F-BBA2-98DCB80C40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79ADF28-8445-4D7A-8939-6A27658CBE91}"/>
              </a:ext>
            </a:extLst>
          </p:cNvPr>
          <p:cNvSpPr/>
          <p:nvPr/>
        </p:nvSpPr>
        <p:spPr>
          <a:xfrm>
            <a:off x="6096001" y="33019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“#” é usado para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</a:t>
            </a:r>
          </a:p>
          <a:p>
            <a:r>
              <a:rPr lang="pt-BR" b="1" dirty="0">
                <a:solidFill>
                  <a:schemeClr val="tx1"/>
                </a:solidFill>
              </a:rPr>
              <a:t>“.”  é usado para 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class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BAB4B8B8-0C91-475C-B8A4-54E666539D58}"/>
              </a:ext>
            </a:extLst>
          </p:cNvPr>
          <p:cNvSpPr/>
          <p:nvPr/>
        </p:nvSpPr>
        <p:spPr>
          <a:xfrm>
            <a:off x="3429001" y="18033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id, portanto usar “#”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299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21F2A-3399-40ED-B8B4-1465E9FC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08102-5739-4AA9-9C53-B3C2A1FF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76A403-98A7-4161-A6E0-E94612E218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13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DDA2B-0F25-4B29-947C-749E8AA6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0B076-085D-4CBB-80EB-E669B9F7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3599C9-6C33-41B3-B314-9E05B7F763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0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#10</a:t>
            </a:r>
          </a:p>
        </p:txBody>
      </p:sp>
    </p:spTree>
    <p:extLst>
      <p:ext uri="{BB962C8B-B14F-4D97-AF65-F5344CB8AC3E}">
        <p14:creationId xmlns:p14="http://schemas.microsoft.com/office/powerpoint/2010/main" val="683896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9E25D-6F0F-4775-B5CC-9EB1CCAC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E54B-668E-4AEE-BE64-31CCCD9A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0FE2E6-C96B-4FF0-B987-E58BD8BD86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67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17C426-F285-494B-BB5C-B927133BBC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55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C025-1149-4713-B868-DEAFF272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28FF3-0838-4161-95A5-6C7DAEDF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437A50-5201-4643-BBAB-050DBC8F33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C97FF1C-A6F6-4D75-BA3E-59D92D987562}"/>
              </a:ext>
            </a:extLst>
          </p:cNvPr>
          <p:cNvSpPr/>
          <p:nvPr/>
        </p:nvSpPr>
        <p:spPr>
          <a:xfrm>
            <a:off x="6096001" y="2676939"/>
            <a:ext cx="2895599" cy="1550503"/>
          </a:xfrm>
          <a:prstGeom prst="wedgeRectCallout">
            <a:avLst>
              <a:gd name="adj1" fmla="val -152261"/>
              <a:gd name="adj2" fmla="val 223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99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3E77E-6F4D-42E3-84BC-67BCFDD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45F7E-EDE2-47D7-9469-31B413CC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3AA07D-6EB6-4953-80EA-9485747B7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938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C560E-917E-4094-93A3-20C498E1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067FAB-CF14-48BA-80D0-2CD1820B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BD4FD2-D08C-4A37-90B5-930DEC7B58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8B1A3-EE96-421E-8E5B-A5593357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0EBB0-D822-4AE3-80E2-6C15BD74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08C5DE-E332-4560-9C39-B08E4C05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30481" cy="68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6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76671-3DCD-4B04-BD08-677AE41C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88C82-AE76-40F5-A344-8BBB222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09946-51CF-402D-A289-3F0FCF77A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83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A51F9-35E0-40EF-8D59-CEE688F4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CD8AA-50EF-4E07-A0DD-A2867EED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258EF-1976-41EF-8EE5-C36565CD2D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6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3593D-97BF-4A42-BA53-5D6ECB0E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235A4-8159-475D-8F3A-9CD736E8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5C5394-E0E2-4F02-A2A0-4BDA95B33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2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D5A6-F467-4912-B200-2680433C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8F295-561A-4F32-B803-BDC42909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C0E65D-8734-4D12-8CC3-7D099106A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4F574F-EE86-4896-9EC2-B28477402517}"/>
              </a:ext>
            </a:extLst>
          </p:cNvPr>
          <p:cNvSpPr/>
          <p:nvPr/>
        </p:nvSpPr>
        <p:spPr>
          <a:xfrm>
            <a:off x="3744687" y="1295435"/>
            <a:ext cx="3846285" cy="925443"/>
          </a:xfrm>
          <a:prstGeom prst="wedgeRectCallout">
            <a:avLst>
              <a:gd name="adj1" fmla="val -93761"/>
              <a:gd name="adj2" fmla="val 985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Bloco de códigos ficam entre chaves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128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CEC5-EA4A-42C6-B2B5-3B5C6448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4B4E3-83E3-489F-A678-F6641701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D0E594-A9E8-4ECD-AE18-D420B7221B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19A9DBB-263F-4F44-8264-219AAB1FE83C}"/>
              </a:ext>
            </a:extLst>
          </p:cNvPr>
          <p:cNvSpPr/>
          <p:nvPr/>
        </p:nvSpPr>
        <p:spPr>
          <a:xfrm>
            <a:off x="3759201" y="1027906"/>
            <a:ext cx="3846285" cy="925443"/>
          </a:xfrm>
          <a:prstGeom prst="wedgeRectCallout">
            <a:avLst>
              <a:gd name="adj1" fmla="val -99421"/>
              <a:gd name="adj2" fmla="val 750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407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75C8-CBFD-4CB2-9611-DCF83D4C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C2E8C5-2D1A-4FE7-9022-7E00C9AF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2893B-B9A1-49EC-ADEE-C828973F6D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11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ACC9-E2EF-456E-904E-28C94D36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6FE85-4EFB-4FAE-9908-299B0B67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73AE21-9AD7-4D2E-A94E-BBBC0B0559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81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A892C-3F34-449B-B6A7-F2968225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4C28CF-B8A1-40DA-902D-D74D80E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F452F8-B134-4B5F-8074-8264FD520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7177CAF-4D0D-4E92-9343-AC16C8F26A16}"/>
              </a:ext>
            </a:extLst>
          </p:cNvPr>
          <p:cNvSpPr/>
          <p:nvPr/>
        </p:nvSpPr>
        <p:spPr>
          <a:xfrm>
            <a:off x="6648174" y="2220601"/>
            <a:ext cx="3846285" cy="925443"/>
          </a:xfrm>
          <a:prstGeom prst="wedgeRectCallout">
            <a:avLst>
              <a:gd name="adj1" fmla="val -122506"/>
              <a:gd name="adj2" fmla="val -1519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15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4D36-4362-4521-A25C-BC2B8F7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4CE36-27EC-4C97-99ED-48D9E0B81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DF9DC-B6D3-472F-87C9-937345D5B9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31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2291-3AD8-4EAA-AD58-3358FFED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1C4A0-FB1F-4A32-8643-F1CF18E7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4B0145-40CF-4CC0-88E5-71B8298D7A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#05</a:t>
            </a:r>
          </a:p>
        </p:txBody>
      </p:sp>
    </p:spTree>
    <p:extLst>
      <p:ext uri="{BB962C8B-B14F-4D97-AF65-F5344CB8AC3E}">
        <p14:creationId xmlns:p14="http://schemas.microsoft.com/office/powerpoint/2010/main" val="6233884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F9695-677A-46DE-AD19-CA692AA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9E2-DCE4-4B97-BEDC-DBDA202E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5BA7A-4804-4012-B725-CEFABEF7C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D4767A3-6D8B-484F-8AD0-E71707D75B48}"/>
              </a:ext>
            </a:extLst>
          </p:cNvPr>
          <p:cNvSpPr/>
          <p:nvPr/>
        </p:nvSpPr>
        <p:spPr>
          <a:xfrm>
            <a:off x="3268870" y="786159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addEventListener</a:t>
            </a:r>
            <a:r>
              <a:rPr lang="pt-BR" dirty="0">
                <a:solidFill>
                  <a:schemeClr val="tx1"/>
                </a:solidFill>
              </a:rPr>
              <a:t> para deixar o HTML mais limpo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883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880C1-0B77-4943-9B89-FCD974D1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00B60D-836C-4648-969C-6D7F8A9F7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11DD3-4FAB-47CC-93E5-B2D95503E6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0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45B4-F92E-454B-B397-5DF81AE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88C42-6282-4B33-B2C6-3B9FD204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543C4A-F516-4B27-BC31-1A691840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CA510F9-6DDA-48A7-9E5A-A5BCB773B487}"/>
              </a:ext>
            </a:extLst>
          </p:cNvPr>
          <p:cNvSpPr/>
          <p:nvPr/>
        </p:nvSpPr>
        <p:spPr>
          <a:xfrm>
            <a:off x="3414013" y="765245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Window</a:t>
            </a:r>
            <a:r>
              <a:rPr lang="pt-BR" dirty="0">
                <a:solidFill>
                  <a:schemeClr val="tx1"/>
                </a:solidFill>
              </a:rPr>
              <a:t> errado de propósito (certo é minúsculo)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3A484963-479A-4524-B4BE-498DCF3B69BD}"/>
              </a:ext>
            </a:extLst>
          </p:cNvPr>
          <p:cNvSpPr/>
          <p:nvPr/>
        </p:nvSpPr>
        <p:spPr>
          <a:xfrm>
            <a:off x="3530126" y="3893073"/>
            <a:ext cx="3776870" cy="925443"/>
          </a:xfrm>
          <a:prstGeom prst="wedgeRectCallout">
            <a:avLst>
              <a:gd name="adj1" fmla="val 64072"/>
              <a:gd name="adj2" fmla="val 266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F12 no navegador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Console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Ver indicação de erro “</a:t>
            </a:r>
            <a:r>
              <a:rPr lang="pt-BR" sz="1500" dirty="0" err="1">
                <a:solidFill>
                  <a:schemeClr val="tx1"/>
                </a:solidFill>
              </a:rPr>
              <a:t>at</a:t>
            </a:r>
            <a:r>
              <a:rPr lang="pt-BR" sz="1500" dirty="0">
                <a:solidFill>
                  <a:schemeClr val="tx1"/>
                </a:solidFill>
              </a:rPr>
              <a:t> ex006.html:26”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963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4A711DB-EA63-4108-AA31-FE98639E9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7E0AC7-4607-476A-80D5-BF6B1274F5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9928" y="259018"/>
            <a:ext cx="4760686" cy="3604532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FD59302-0AA8-475B-9F27-6B877F6235E2}"/>
              </a:ext>
            </a:extLst>
          </p:cNvPr>
          <p:cNvSpPr/>
          <p:nvPr/>
        </p:nvSpPr>
        <p:spPr>
          <a:xfrm>
            <a:off x="7837280" y="4455886"/>
            <a:ext cx="3776870" cy="1727200"/>
          </a:xfrm>
          <a:prstGeom prst="wedgeRectCallout">
            <a:avLst>
              <a:gd name="adj1" fmla="val -34308"/>
              <a:gd name="adj2" fmla="val -19518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Ao clicar no erro da aba “Console” (pagina anterior), abre-se uma janela da aba “</a:t>
            </a:r>
            <a:r>
              <a:rPr lang="pt-BR" dirty="0" err="1">
                <a:solidFill>
                  <a:schemeClr val="tx1"/>
                </a:solidFill>
              </a:rPr>
              <a:t>Sources</a:t>
            </a:r>
            <a:r>
              <a:rPr lang="pt-BR" dirty="0">
                <a:solidFill>
                  <a:schemeClr val="tx1"/>
                </a:solidFill>
              </a:rPr>
              <a:t>” indicando exatamente onde está o erro (no caso, linha 26)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494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F1F2C-BF73-4214-9962-01A455E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0AE22-2301-4FF6-B26B-25600A9D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E4AAA6-5DE9-435B-9AB7-68EDCDD758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72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BBD2E-3CBF-4120-87DD-0C0D3D77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F36E2C-93FC-4D52-A84F-4ABF6454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55BEA1-11A3-4616-B5C7-8F77EF1135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27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#11</a:t>
            </a:r>
          </a:p>
        </p:txBody>
      </p:sp>
    </p:spTree>
    <p:extLst>
      <p:ext uri="{BB962C8B-B14F-4D97-AF65-F5344CB8AC3E}">
        <p14:creationId xmlns:p14="http://schemas.microsoft.com/office/powerpoint/2010/main" val="1440406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F03B-1533-42F6-B495-96BA47C5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47E6E-B6F5-4B8F-A7DB-2DD67150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201D44-4598-43B9-A69C-AB1D45ED7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459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A5D9-C575-4782-A6E5-16CD974D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C600D-6BD6-4D6C-8A5C-1C2E616A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C63E5B-0320-4291-95C4-1FA3599F4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07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C0AFC-0623-45F4-8E43-13094E3F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81751-E187-4900-B520-28AED61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F2655B-19FA-4FFD-960A-C884C6BBC5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4E3CE0-30B1-4B6D-91B4-5BBC064BC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372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1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93762-DA35-41E3-B775-E8D04B36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241A05-1851-4DC9-9502-00B198D1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88AAB3-0C04-4A4A-8728-55368DB967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84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0574B-6C3A-41E7-929E-1F47605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BD1E71-5E9C-4482-BB51-0BCB0FD8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0EF708-C255-43BC-9CB6-CA94869F16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94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9E0AF-D672-4508-A0E1-6F3C59F0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AEF2B-C65A-4B44-B02E-CF402783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5E16A0-7FA7-456A-BB4D-55111B338B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8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EEF2-1857-462B-BD3C-F7D53742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32E3-D901-4973-8AA7-C132EED0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D4DC6A-DBE6-49E9-AEE8-92302B89AE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95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0FFB33-271F-407A-B498-B977373326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04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BF614-351F-48CA-9F62-4DAECB9068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78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26C030-6E84-4282-AD19-9AF530233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4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E7BE5-E79F-4781-AC77-42DBC8CE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41D3E-D220-4C6A-BD80-D2B0F3A6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EC6ED-CA4D-453B-A4CD-EA2D162597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57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4F740-A8A2-4FBF-90F5-FFBA31C1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08F8C-41FA-43E0-B4D5-EAA4E268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51478-3440-4F17-B84D-F171C7D86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1541FCD-812A-4910-ACEA-F7FE125F21DC}"/>
              </a:ext>
            </a:extLst>
          </p:cNvPr>
          <p:cNvSpPr/>
          <p:nvPr/>
        </p:nvSpPr>
        <p:spPr>
          <a:xfrm>
            <a:off x="5605670" y="3075851"/>
            <a:ext cx="4572000" cy="925443"/>
          </a:xfrm>
          <a:prstGeom prst="wedgeRectCallout">
            <a:avLst>
              <a:gd name="adj1" fmla="val -72327"/>
              <a:gd name="adj2" fmla="val 15234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Apertar “F8” para que a extensão Node.js  </a:t>
            </a:r>
            <a:r>
              <a:rPr lang="pt-BR" dirty="0" err="1">
                <a:solidFill>
                  <a:schemeClr val="tx1"/>
                </a:solidFill>
              </a:rPr>
              <a:t>Exec</a:t>
            </a:r>
            <a:r>
              <a:rPr lang="pt-BR" dirty="0">
                <a:solidFill>
                  <a:schemeClr val="tx1"/>
                </a:solidFill>
              </a:rPr>
              <a:t> seja executada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581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03AB4-D82C-4A58-8A70-A660453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2F105-F5EB-479C-85D2-06E028CC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269AB0-9269-4DF6-95B9-2A3FBD41D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60E2-71CF-4EBC-8738-3B40702B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A2B38-014E-4E8B-A078-3BD6091F0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3BCBF-8F61-4A96-B260-E0CA4B72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7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2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35E5-67EA-490D-9B00-FA8D602D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CEB17-27FA-4EB4-B7E0-AC29083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C8CE2E-81DE-4468-AAFD-F9EF33AF6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2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50A65-5E66-4249-8FF7-87588913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A8596-C217-4677-A1C7-D7361EEC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B07D5-35AC-4312-AAC1-9DBA2940F3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183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53765-B581-40AE-857C-F1AC373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ED858-846F-4F68-84DA-BFC965A62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81C51-0EC6-4698-AE7C-BC4B6E53AD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99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2AC02-4A0D-4EDE-97FF-5D0962E7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E352F-D40E-493F-9512-7DDAE5FD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FD2F1-23A0-400B-99C6-562670B739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7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FBD75-9874-4403-AFA2-2495CFA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4C1221-F494-4077-B62C-F9FB5765D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4BF79D-3044-4D35-81DE-DE8538E8B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955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64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F862E-B4FC-4E85-9151-361E8D80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EB9E75-DFDC-4F17-B850-35862001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966BA9-6250-4089-BCC2-9AA05C7B89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26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6F509-BDA2-4DC1-88DA-C2A49FB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AC0687-97DF-4DBC-96E5-2DB65CB4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21E13-C719-4228-A4ED-0EDCC7199F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218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C5D5-88DA-4098-AD3E-E3D62E7D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F8EEE-37B0-49B3-AE90-A7B39D69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B0797-7930-4796-BAB7-0F98ED41E3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2DDB-2C5A-4DC0-A30C-14ED410C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F8CB3-A420-4804-81E5-B65E7DD8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878633-690C-43BA-A209-2442465621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989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8027-6661-4671-81B4-CDFAE14B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7405B-D849-4F3F-91A9-383D5AC6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E4893D-A798-4C82-BC3D-3BFCF5474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A9933-E182-46C5-89A7-4E6AE77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03328E-9FDB-4EFA-9007-8DEBEA2E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7C54C0-A555-4CAA-97D1-082D9FAE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75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B92DA-59D6-42C6-B168-5A34E3A7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81D56-E395-47BF-91CB-7FFA0D51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9207AB-9C2F-4F82-A53E-E0D01E905C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EBD665D-03E3-4443-BED2-AEFDCCCD7C38}"/>
              </a:ext>
            </a:extLst>
          </p:cNvPr>
          <p:cNvSpPr/>
          <p:nvPr/>
        </p:nvSpPr>
        <p:spPr>
          <a:xfrm>
            <a:off x="3390790" y="2966277"/>
            <a:ext cx="3846285" cy="1859723"/>
          </a:xfrm>
          <a:prstGeom prst="wedgeRectCallout">
            <a:avLst>
              <a:gd name="adj1" fmla="val -56896"/>
              <a:gd name="adj2" fmla="val -1298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DESAFIO: Fazer este exercício em HTML (como foi feito o exercício 10).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Dica: Não precisa converter a variável para </a:t>
            </a:r>
            <a:r>
              <a:rPr lang="pt-BR" dirty="0" err="1">
                <a:solidFill>
                  <a:schemeClr val="tx1"/>
                </a:solidFill>
              </a:rPr>
              <a:t>Number</a:t>
            </a:r>
            <a:r>
              <a:rPr lang="pt-BR" dirty="0">
                <a:solidFill>
                  <a:schemeClr val="tx1"/>
                </a:solidFill>
              </a:rPr>
              <a:t> – pois ela é texto.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11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D16B8-CC59-4A97-9471-BAB3B2CE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DA0A5-BF65-419A-8EEF-286800BF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39D5D5-36FE-4184-A8CC-1947C6C1B5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82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#12</a:t>
            </a:r>
          </a:p>
        </p:txBody>
      </p:sp>
    </p:spTree>
    <p:extLst>
      <p:ext uri="{BB962C8B-B14F-4D97-AF65-F5344CB8AC3E}">
        <p14:creationId xmlns:p14="http://schemas.microsoft.com/office/powerpoint/2010/main" val="23031729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98854-F710-4AAF-9EDE-18CFFBEB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8789A-4671-428F-8A26-B1B9AB81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F3D752-7838-4430-AEA4-64C02F42FC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98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8AD0-07B9-4A2A-9713-B60FE85F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45AD29-A59B-4E04-8AA8-187E0BB0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99E20-EC85-4E2F-9680-AA71D0E15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82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7841C-544D-4204-84B8-E1298DB0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29CA1-D849-4EDC-9884-32C3E26E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83F17F-731D-4032-9589-1A7FBEF3B7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93F9E-7E2C-425A-A5A8-97C3EDAE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7F65A-6865-4914-ACEA-3E0CBD48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CC0E2B-A409-490B-B51A-7B00B67B59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790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97DB2-5190-4F30-A8B2-6747000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9F08E3-06B1-4252-B59B-00325309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E56ADE-8F62-4D99-AE46-25CE897E72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57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02BE1-E76A-4637-B7C0-2FD2316E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A99B3-4786-435A-BCBC-254FD69E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1DD21-C277-466D-A5B8-D528BE8E4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21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E54C9-1589-4DD3-86AE-E09C0625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E0E40F-32EC-4E68-BAB1-E1FA67EC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21A107-B4B0-4545-9867-DB8EEE164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EE093-2632-4192-89C9-9AB32C51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4C6C0-1AB7-4C8D-A51D-5D1F38C4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B8E4C2-A29E-42EB-955C-F17597B99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40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7E5A-48B2-4F33-9A34-ECEF1FBC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53CEF6-9D5D-4B64-851B-A165D6F8D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288512-4399-419F-BE37-F221AE1C32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A32785F-823E-41F4-B01A-5C36DD398208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72132"/>
              <a:gd name="adj2" fmla="val 1570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484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44F07-639A-462B-8C90-FF967F6E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B66A63-E411-4359-9821-558F1BB9E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196D08-1F73-42A1-AC1E-89834116E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123D4B4-CFB8-4436-8A84-2233ABE9778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3547"/>
              <a:gd name="adj2" fmla="val 1695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069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8E511-79BF-4095-BE61-A716D1AA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C97CBC-3E57-4920-93FA-90EA22B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7FDE4E-6A8B-44FB-8E00-85B56CC9C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BC9FC47-9500-42CD-BC38-EE6CBB20A391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43736"/>
              <a:gd name="adj2" fmla="val -9960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589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EEBA5-49F0-4435-AA00-9007EC6E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223BA1-FC3A-4633-A3B8-8F4A922C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63CAE0-0AAA-4597-A781-558A2FD85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8BA1C9E-98FC-40AF-9D79-7AC7D5F1D9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0245"/>
              <a:gd name="adj2" fmla="val -858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37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C0F94-CC3F-435A-A9AF-5916E05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C37E9-7D16-4F63-B4AC-5B8A467B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47020-0D06-4ECE-9982-742BCE6105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F8BFD0-20CC-426A-A97A-74E8D6C3A8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6613"/>
              <a:gd name="adj2" fmla="val -846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438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0BDCE-3867-4CCB-86CF-DD904679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51B8C8-D0BC-4FBB-A632-3DC53E5B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0C81D5-9975-4F8F-B523-360499CDF0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8A773D7D-3B77-4C98-B6C9-6AD0F0968A97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981"/>
              <a:gd name="adj2" fmla="val -88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313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6E083-5645-48BB-84D7-04F98EF4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F36A8B-1D4E-44C2-A093-396A7B08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3626F-1653-43D1-84B4-9170A4F87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F5D744F-4058-4E78-8391-11A6899901A0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651"/>
              <a:gd name="adj2" fmla="val -896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027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7A19D-14D4-478C-A3B3-91A234C7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35D9B2-AE78-48F8-8FE6-5EDBDCB7C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B84010-2D9A-4367-BACD-5CCD19BE7F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44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F8E4D-987E-4709-9BB4-68F2480D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C425-27D6-4F5B-ADF2-926B109E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E21754-26A5-49D9-894D-90DDDE4D0E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703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7733-F883-48A7-8142-68DF6E5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36CACE-3595-438C-918E-42E4E07D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4B2630-DCE2-4AEF-99CA-AE1F161CFE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2F769DAE-4E23-437C-9E17-E7E52B072146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35151"/>
              <a:gd name="adj2" fmla="val -202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 err="1">
                <a:solidFill>
                  <a:schemeClr val="tx1"/>
                </a:solidFill>
              </a:rPr>
              <a:t>getHours</a:t>
            </a:r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Função para pegar hora do sistema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8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#01</a:t>
            </a:r>
          </a:p>
        </p:txBody>
      </p:sp>
    </p:spTree>
    <p:extLst>
      <p:ext uri="{BB962C8B-B14F-4D97-AF65-F5344CB8AC3E}">
        <p14:creationId xmlns:p14="http://schemas.microsoft.com/office/powerpoint/2010/main" val="186630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B9443-0C00-4F94-B54A-A1F1076C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69A59A-8D41-4CBA-B4FE-E4717A56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1B101-AB8F-4A28-BE9B-E8A579931E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94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2C8CE-30B2-42FD-ABD2-29D3DB41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14C7E-2EDD-471C-8585-C9D75977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627D7-B8B5-4D86-AFD0-00DA646AF8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246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DFF30-3EB4-488D-A163-F44C9F6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3FAF4-9B01-4C0A-AC40-14626569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5031C-362B-4293-AD01-6CA4D8E704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15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C26B6-F808-4188-8D52-F7A4B33E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F1316-62D7-440E-886F-343F7075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CFD9C1-A3C4-428D-90BB-D130CEA2AD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0E9392-2B90-4EB7-9406-B1463152A93B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50340"/>
              <a:gd name="adj2" fmla="val -862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Obrigatório colocar “break” ao final de cada case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753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3DB76-7098-4E60-BFCD-784EFE69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552946-E6D1-4DF5-8D7F-60248673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20E5D-FCCC-4236-8062-1F3D4F172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67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B8545-F1E8-420D-AD4C-FBBAF349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FC90AE-3D6F-4794-A105-7B7EDEB2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30FC48-95C2-4A52-BA86-FD072BA3A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65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78F51-E263-4FC0-8AE6-507C5DB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D7F596-0E2C-47D0-BF71-B52D937E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A5E554-16FA-40E4-BD6C-DDA2CA99A2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E40A2-F69E-4DDD-96FC-B4DDD083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09E746-3812-4760-AB12-47158A4F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733BB-AAF4-4B2B-A086-100DDDD6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1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#06</a:t>
            </a:r>
          </a:p>
        </p:txBody>
      </p:sp>
    </p:spTree>
    <p:extLst>
      <p:ext uri="{BB962C8B-B14F-4D97-AF65-F5344CB8AC3E}">
        <p14:creationId xmlns:p14="http://schemas.microsoft.com/office/powerpoint/2010/main" val="259329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B2A2E-5DED-4F16-AF81-98D606C2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B96F0-3259-413F-965B-B58D0D96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D62835-17EE-492D-98EF-C6017E89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946"/>
          <a:stretch/>
        </p:blipFill>
        <p:spPr>
          <a:xfrm>
            <a:off x="-1" y="-2619580"/>
            <a:ext cx="12020075" cy="94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82D29-F800-4260-B88F-70C469EF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BF44E-6FA7-4F7C-8FB0-0854484C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B7F40E-10AC-4054-B27A-CCBDF5D6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B6237-3E1C-4F59-B715-12A0D3E1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32D94-DCA4-4237-B692-F02A1E3B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B5C76-F00B-4A08-89AE-7419C202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76D4E-32A9-45A7-BC16-86346FE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EF169-EA67-4975-B8C9-DEFC97B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F3AF3-C4C3-4EDB-8859-9E1E3F54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3218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4224890-FD76-47A9-9113-9FF8402630AC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74787"/>
              <a:gd name="adj2" fmla="val 16620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249072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6DF-EA03-4221-8036-813D5479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A70C8C-54EA-4CDF-98DB-76984BD42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56902B-5DF3-44DB-B416-9B70E36E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39600" cy="68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3CD14-4CC7-4619-BDD5-A31CEAC4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293A3-FE5C-428F-8C0A-4153A3A6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84392F-8C95-4B81-9EB4-565BB155D0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9FEBF-8FCC-4642-AFA1-A75330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00BF9A-FCD1-47AC-A279-C5CD0482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C4B416-5259-45F2-842E-0A373982A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9C90D49-0620-4C6A-89A6-2A8DE807D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4C99264-C279-443D-806C-E6467399F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29A20B-32E3-4FEB-9FFF-85DAB24F0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9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54FA9-95D8-4223-BF1D-445B18BE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B2F49-F2FD-4353-AAE5-87FB3E2F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65217E-46B4-45A9-8B2E-BF6C5CA0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5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BA96D-B38E-43F9-BB3C-3059FC77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8891-0108-4200-9CC2-E3E4D381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796B8C-0D7F-4CCE-99B3-A6EB4B03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2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A944-5A93-4355-952A-FE0D3F5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D115D-80DE-4415-AD2B-69E03BDF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FC5DEE-D6F0-4120-8B89-F7325DA9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2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30E47-1A66-4E28-A544-7596B0D1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BBA33-9AB0-46F8-B328-5585C159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F94639-4F59-4C87-BBA4-76FA0F8C3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C797C-6FBE-49FA-AC71-51581A85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17C655-AE4B-4FED-A5E1-B0E3AAA0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F34112-AF65-408E-B2ED-E8C88368A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01500" cy="68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3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74878-ABDB-4811-A34A-0EF036DC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33854D-89F4-4C8F-89D8-D7828095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A7CD7E-A947-45BC-B74B-F1EF5266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F3338-2C56-4570-8ECA-F1B0581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EA21B-1658-4EA6-B5A0-9FCC457D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597AC-83D1-4E53-BB12-09BCF89A8F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6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B2966-0867-44AD-AE70-9DBAC92C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E8914-9AF2-4794-80B6-CFCB1F66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96DA0A-7953-4779-B4EB-6263C866EF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9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A20C1-9458-4F7B-A55E-DE6084B0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29BA3-F27A-45FD-ABA7-4F3D6B50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4DCE5-F877-435B-80C9-00AD5AF661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5343-6804-4B47-9B58-974407A2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CB2F6D-0E40-45EC-853C-0988FBBA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64061-36DC-47D2-9071-2F39542CD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0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818C5-507C-49A2-AA0B-5A6334A5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87F76-3A4E-4887-911E-8BB49C20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BBA9B-AF48-4FD5-9B20-5F1A849F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939E1-A780-43B6-A291-1A7E330D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791487-DC20-409B-AAED-22727F896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0E3815-53CC-4996-B5B3-4CCA51A2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78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7EE6E-DA91-4E2A-A4E9-C4AA0B3E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91630-3DDC-4B0F-9FE1-5A13B126D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E86785-FB3B-4FF5-96A7-7A39AC6B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B4C30-1C9D-4773-8EC9-24D1E06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42F3-6548-4EA1-8E52-61743B265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9837E-38CF-4DD7-9F78-922B36407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6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15B9F-3916-4B6D-84D8-88F2FBE5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F74DC-77BC-40AD-AFC6-8592F06D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EA6469-1AE8-485E-9CDD-30151AA636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4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E31BE-9815-455E-B4B9-46C5F837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2ABE7-57AD-4867-A969-FE050BC4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4F787F-07B2-4393-86ED-F6A85F0C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6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7B73A-7861-40BB-9C12-B6A706AE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BB2C5-24B5-4EAD-A959-1D406321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32696E-ED8F-4642-ABD9-C76CA4DF4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7DA24-390C-4281-8878-7DE4E86C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83B3-2849-4AD3-BC78-A68CA65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B6B35-370A-4FEC-84C2-F7CCCFA48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8CEEB-CD08-46EA-9EF0-50DC1659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37DAB-705E-4E18-86D2-12D0879E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95860-4C2A-4D92-8DA3-2514BB41B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8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A251A-270F-4D9A-B4E8-D325DD19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5CCF3A-9A83-4481-9CE9-624E2F09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5C31C9-961B-40E6-94D6-479B7C03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0D303-B29C-4F93-95EB-D3BA6F99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F2400-08DA-4CB3-97AF-739C3156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2A2212-0F8C-4BC2-981B-F291B070A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EEC7F-AE0B-44DE-BA8B-41DD89B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25A52-2C8F-4DFC-AA05-DCB17DFA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F8BFCE-E2AD-426A-BE87-B2D71B5B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2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EEB8-DBA6-42B5-8DF2-62C43CD2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49A73-E192-4C41-B940-AB5A4D4E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F6C459-FD77-4A25-91C8-582D6B3BF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3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71D1-F22D-48A2-9961-8DDC2484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A7D75-5005-42BD-98FC-7045183F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E66954-1B55-4ABA-AED7-B414A25976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2192000" cy="66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5875F-E0F2-4F27-B69A-2F573835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5E7FF-5BCE-4F07-8B3C-CEE9A5B5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2C5F5-D633-45C7-B1F0-CA6B21869E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3DD87-CCA4-4382-AC9E-C405CEE2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E66C6D-C2EA-4521-B80E-07B92490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1C1C34-0142-422F-9C12-716FA1D8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7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30600-4A2D-45D0-9629-3E3DD47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4DB5E-6CA2-4752-98D2-599E45EC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44058F-2DA6-4B4E-9D08-EB4211EF79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#07</a:t>
            </a:r>
          </a:p>
        </p:txBody>
      </p:sp>
    </p:spTree>
    <p:extLst>
      <p:ext uri="{BB962C8B-B14F-4D97-AF65-F5344CB8AC3E}">
        <p14:creationId xmlns:p14="http://schemas.microsoft.com/office/powerpoint/2010/main" val="3340844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62A1E-A8CB-4A7E-A90D-9F6048FA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CDDDB-09C4-4191-A065-875B5201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B1C46-6470-47F4-A248-FFAF6AF8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BA634-9FE8-44DA-AF9B-598438DD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73877-139E-4B7B-B712-569AB21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70CB2A-DFDC-460B-9E08-21DEE019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236EF-9C87-42C5-8B82-4C47EDF8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4C800-FE00-4C68-9531-54D72BF69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FFE0D-3767-46F9-B5A3-1C1F8770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DD77B-37DC-45B4-809B-59D231D1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F9A85-4ECE-4DF7-B126-74E229CA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ED00A-D47F-4DA5-8E22-EBEA1AB2A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30481" cy="68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2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E4DD4-8792-43F4-B25B-5EAAD32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89BD1-D194-4FFD-9193-1D9E36F7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773D5D-9F55-4163-A585-0A3DB787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56316" cy="68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1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8BBF0-9628-4B94-AAFE-E23BE43E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B337A-7382-4E07-878A-554D98F8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3C985-FEF6-4896-ABD9-CF948E11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1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17984-FABE-4492-AEE8-20F40DE0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11D79F-8492-41EB-AB5C-7D5939D0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BCF10-C56C-454D-BAD6-7F35D653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ACE3D-AAB6-458F-A970-B35B404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1AFD0-738C-462E-AB0E-1AF97ED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47CF17-3603-4F05-A1C2-D14AD0D7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7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82619-13CA-4738-816E-490ED18C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BB01F8-A3BE-4453-BA91-3FE05874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E28B1A-040F-480C-B543-3246255F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22092" cy="68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9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C402D-E45E-47A7-B80F-C6B3FA45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D366D9-4CC5-4B0E-AC5E-98373AAF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EF63F9-9C32-4794-9764-53D5D431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71090" cy="68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4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D9025-4D4E-41F9-85FE-EFAC933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563FE-FA1F-4E05-96EF-99FDCC3D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A54E2D-B2A3-4916-80E8-3600E3BA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E80D-2575-4465-960D-FED79F7A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F33ED-14F9-4AE4-A085-3BA278C6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8176CB-2F14-4FE0-97D6-0CD916A4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01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4A8F-174C-4A7C-9E48-F7F31C14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60677-7C60-474D-B763-FF09917A4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7363BE-C840-4DEF-9C38-25F4D4DD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794"/>
            <a:ext cx="11920756" cy="68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3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DD5A-2508-4720-8968-E04CAD4C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B28614-47A1-4C4E-976F-27A01E65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C4AD36-255E-4892-9413-E9637DBD8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6714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B1FC626-8094-4814-A207-B3D62AD50E89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0062"/>
              <a:gd name="adj2" fmla="val -1277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402767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84143-7538-4731-861A-7411A334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FC811-0468-4B29-8705-8C85AAF7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0DF91E-B66D-4F1A-9949-A5D97F6A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C9E98-2565-4852-8825-90E642EA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101462-8AC9-468C-8E74-4D6D15CC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6937F-31E0-44DE-8677-50DDF0092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4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605FA-E1B0-4B80-8444-751EE97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9E88-0D54-4722-A0D3-6804D5CC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3151BC-1BFB-4016-98CD-B70F95458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3C43F-80C5-433B-A1FE-6FD889C3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D5961-5F37-44E7-BC6C-8AC091BB7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E47D70-2357-4911-9862-34141E74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2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#08</a:t>
            </a:r>
          </a:p>
        </p:txBody>
      </p:sp>
    </p:spTree>
    <p:extLst>
      <p:ext uri="{BB962C8B-B14F-4D97-AF65-F5344CB8AC3E}">
        <p14:creationId xmlns:p14="http://schemas.microsoft.com/office/powerpoint/2010/main" val="3257074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21C90-659E-40BF-9807-758A2B3B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E57D25-3FEB-446F-8B34-72A77571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375D22-1010-44D3-AD36-2BCBA241B1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1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E9064-3D3F-483E-8802-86A20B01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31EC8-CB84-4F6A-9D5D-7BE01EFE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A849C6-0583-4126-BE51-57CE4A53D2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3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44B4D-7EDC-4342-97D0-B75ADA1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61C78-69A8-4B11-85AA-CFD0A670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03F67D-8811-404B-9796-1CE7C5A3D6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7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A80E-7C2C-4870-AE86-026FB992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B3837-DA2C-4B1A-B47B-0008B795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C1B6A-9EE8-4266-92EF-3E92870620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5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E1332-ADEB-4B35-A4B7-97B8191E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875D1-1CD9-43D5-968A-CB25D038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19C9A-B232-4C75-A53F-4E3D8EE003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0BF918C-F8DB-4401-97A4-A3CEA257C5B3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5597559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18711-3B49-4286-B99B-C7A6BEB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0086A-3B1C-4EDD-B42D-285567880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60B43-6B4D-45CD-8405-B816CCF90E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761FF6E-0B62-495F-94EF-AD9C7DCC4BAB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994568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5AB0-F2BE-4796-A591-8E4959D5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79294-47E0-4D79-A9E6-44B2ED14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B565DD-75DB-4349-8E5A-893D06A391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5F697-C445-48F7-B12D-1F24C1FE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FE3CF-2B32-4CAD-8FDA-4F54C76C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EC89DF-27A7-48B0-81FC-AF5F4BAB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6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A7FD6-3339-44A0-83F9-8FC54D42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106BA-F21B-4CA7-A439-53905662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9908D0-152F-46E5-A431-1C2CC7B97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4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E38B1-E794-4DBA-82A1-D912BA4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44D7A-51F1-432C-95DD-13B29E44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02828D-283D-4E8C-89E8-73C60C69D6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8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04C4C-318A-42DB-95FD-29359124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436FB8-6138-48BC-B9AB-2180C9E3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375F04-4E82-41FD-85E7-D3E61FD48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CA9193-81B3-473D-9D3A-6FFD7EBCCE23}"/>
              </a:ext>
            </a:extLst>
          </p:cNvPr>
          <p:cNvSpPr/>
          <p:nvPr/>
        </p:nvSpPr>
        <p:spPr>
          <a:xfrm>
            <a:off x="5155096" y="728578"/>
            <a:ext cx="6198704" cy="2700422"/>
          </a:xfrm>
          <a:prstGeom prst="wedgeRectCallout">
            <a:avLst>
              <a:gd name="adj1" fmla="val -111771"/>
              <a:gd name="adj2" fmla="val 6228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 (mesmo valor)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“===“ significa idêntico (mesmo valor e tipo)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Da mesma forma: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“!=“ significa diferente (valores diferente)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“!==“ significa totalmente diferente (valor e tipo diferente)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62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6F68-49D2-477A-9215-BE940660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7188C0-4C7E-4701-AD1D-C91BC52E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A744CF-5BB2-441C-9285-47F0075887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2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49A04-C1A7-4FAD-A3F1-786B426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BD2EA-36A9-43E7-BFB0-F8E36685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82A9BB-4C33-4CAE-B3BB-102E8DB56D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9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608A8-F3EF-4EDF-BA11-1E5497C4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D1D31-7538-442A-ACF0-3D6E1C32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6A815-C024-4264-82F9-1171B465A6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1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8BD5-6228-4634-A704-2A430EC7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B6E42-635F-4C58-BE32-30DE7D46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B72A8B-A000-4B0C-86F0-A1A6BE8D99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95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AB2-D1C0-4C18-8322-7C8F6E47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FA8D35-9AAA-4530-8BE7-7F844082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E8153B-D3B3-4386-869E-E6DA67790B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1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4D1A163-7506-4C7B-9E42-F5564B9CFC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D8F5E41-4C9B-4AEE-A4C0-C93EC65AF042}"/>
              </a:ext>
            </a:extLst>
          </p:cNvPr>
          <p:cNvSpPr/>
          <p:nvPr/>
        </p:nvSpPr>
        <p:spPr>
          <a:xfrm>
            <a:off x="5605670" y="1465943"/>
            <a:ext cx="5062330" cy="3908859"/>
          </a:xfrm>
          <a:prstGeom prst="wedgeRectCallout">
            <a:avLst>
              <a:gd name="adj1" fmla="val -92027"/>
              <a:gd name="adj2" fmla="val -27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a&gt;b   &amp;&amp;   b%2  ==  0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Ordem de precedência do código pelo sistema: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Faz os operadores aritméticos (vermelho)</a:t>
            </a:r>
          </a:p>
          <a:p>
            <a:r>
              <a:rPr lang="pt-BR" dirty="0">
                <a:solidFill>
                  <a:schemeClr val="tx1"/>
                </a:solidFill>
              </a:rPr>
              <a:t>2° -  Faz os operadores relacionais (amarelo)</a:t>
            </a:r>
          </a:p>
          <a:p>
            <a:r>
              <a:rPr lang="pt-BR" dirty="0">
                <a:solidFill>
                  <a:schemeClr val="tx1"/>
                </a:solidFill>
              </a:rPr>
              <a:t>3° -  Faz os operadores lógicos (verde)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Ou seja, o resultado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b%2  ==  0   (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, pois resto de 8/2 = 0)</a:t>
            </a:r>
          </a:p>
          <a:p>
            <a:r>
              <a:rPr lang="pt-BR" dirty="0">
                <a:solidFill>
                  <a:schemeClr val="tx1"/>
                </a:solidFill>
              </a:rPr>
              <a:t>a &gt; b  (false, pois a = 5 e b = 8)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Portanto, false &amp;&amp;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resulta em false (para ser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precisariam ser os dois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)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CBAABF-1B67-4BBE-8433-2EAC67895376}"/>
              </a:ext>
            </a:extLst>
          </p:cNvPr>
          <p:cNvSpPr/>
          <p:nvPr/>
        </p:nvSpPr>
        <p:spPr>
          <a:xfrm>
            <a:off x="2690191" y="3246782"/>
            <a:ext cx="691638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889ADF-0353-47A0-BD61-CA54757512E8}"/>
              </a:ext>
            </a:extLst>
          </p:cNvPr>
          <p:cNvSpPr/>
          <p:nvPr/>
        </p:nvSpPr>
        <p:spPr>
          <a:xfrm>
            <a:off x="2126973" y="3286539"/>
            <a:ext cx="384313" cy="2385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78D5E80-42C3-49B7-9906-013AD3437B8B}"/>
              </a:ext>
            </a:extLst>
          </p:cNvPr>
          <p:cNvSpPr/>
          <p:nvPr/>
        </p:nvSpPr>
        <p:spPr>
          <a:xfrm>
            <a:off x="2534477" y="3286539"/>
            <a:ext cx="132523" cy="2385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61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676AC-4E41-4D67-BED9-106B086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4D2893-1B80-43E3-9DD4-6E7E9D04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F9A71B-1311-4AF1-AFBE-240CA73BBD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8FA88-32A4-4094-8D0B-FEC7074B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44616-B5F7-4D08-B993-760DBEB9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48F326-EDC8-44EF-9ECB-3E7245A2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02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3A2B2-5FFF-4271-8270-0DD9FD0D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BA946-8225-4BB1-8841-1493534E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C8E34-76ED-46C3-86EB-FE94168C8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E2EF3DAA-5F7D-4DEE-9006-A0625463DBB3}"/>
              </a:ext>
            </a:extLst>
          </p:cNvPr>
          <p:cNvSpPr/>
          <p:nvPr/>
        </p:nvSpPr>
        <p:spPr>
          <a:xfrm>
            <a:off x="5576642" y="2262385"/>
            <a:ext cx="5062330" cy="2836173"/>
          </a:xfrm>
          <a:prstGeom prst="wedgeRectCallout">
            <a:avLst>
              <a:gd name="adj1" fmla="val -92601"/>
              <a:gd name="adj2" fmla="val 79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Caso numa mesma expressão apareçam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&amp;&amp;  ||  != 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ordem de precedência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!= (não)</a:t>
            </a:r>
          </a:p>
          <a:p>
            <a:r>
              <a:rPr lang="pt-BR" dirty="0">
                <a:solidFill>
                  <a:schemeClr val="tx1"/>
                </a:solidFill>
              </a:rPr>
              <a:t>2°  -    &amp;&amp; (e)</a:t>
            </a:r>
          </a:p>
          <a:p>
            <a:r>
              <a:rPr lang="pt-BR" dirty="0">
                <a:solidFill>
                  <a:schemeClr val="tx1"/>
                </a:solidFill>
              </a:rPr>
              <a:t>3°  -     || (ou)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1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067CA-4D05-4451-8BE7-1F8A1EFC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E9BBC-51E2-417C-9BE6-FFDDD7BA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F3734D-0655-4FBA-8195-9FB618A664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8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D7C5A-94A8-4435-BAD8-B2A1687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DF9E-CD6A-4BCE-AD48-84776C94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3E5D2-13D3-4C70-B6C8-E5FDB8604D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74DBFD-85F2-4857-B563-08C4D9C3F168}"/>
              </a:ext>
            </a:extLst>
          </p:cNvPr>
          <p:cNvSpPr/>
          <p:nvPr/>
        </p:nvSpPr>
        <p:spPr>
          <a:xfrm>
            <a:off x="5533099" y="1146262"/>
            <a:ext cx="6658901" cy="4119789"/>
          </a:xfrm>
          <a:prstGeom prst="wedgeRectCallout">
            <a:avLst>
              <a:gd name="adj1" fmla="val -81336"/>
              <a:gd name="adj2" fmla="val -173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ORDEM DE PRECEDÊNCIA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( ) ** /  ... (</a:t>
            </a:r>
            <a:r>
              <a:rPr lang="pt-BR" u="sng" dirty="0">
                <a:solidFill>
                  <a:schemeClr val="tx1"/>
                </a:solidFill>
              </a:rPr>
              <a:t>OPERADORES ARITMÉTICOS</a:t>
            </a:r>
            <a:r>
              <a:rPr lang="pt-BR" dirty="0">
                <a:solidFill>
                  <a:schemeClr val="tx1"/>
                </a:solidFill>
              </a:rPr>
              <a:t>. Segue ordem de precedência: primeiro parênteses, depois exponenciação, depois divisão e multiplicação, depois adição e subtração – ver slide 65)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2°  -    &gt;  &lt;  &gt;= ... (</a:t>
            </a:r>
            <a:r>
              <a:rPr lang="pt-BR" u="sng" dirty="0">
                <a:solidFill>
                  <a:schemeClr val="tx1"/>
                </a:solidFill>
              </a:rPr>
              <a:t>OPERADORES RELACIONAIS</a:t>
            </a:r>
            <a:r>
              <a:rPr lang="pt-BR" dirty="0">
                <a:solidFill>
                  <a:schemeClr val="tx1"/>
                </a:solidFill>
              </a:rPr>
              <a:t>. Não tem ordem de precedência, apenas segue da esquerda para direita)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3°  -     !  &amp;&amp; || (</a:t>
            </a:r>
            <a:r>
              <a:rPr lang="pt-BR" u="sng" dirty="0">
                <a:solidFill>
                  <a:schemeClr val="tx1"/>
                </a:solidFill>
              </a:rPr>
              <a:t>OPERADORES LÓGICOS. </a:t>
            </a:r>
            <a:r>
              <a:rPr lang="pt-BR" dirty="0">
                <a:solidFill>
                  <a:schemeClr val="tx1"/>
                </a:solidFill>
              </a:rPr>
              <a:t>Segue de ordem de precedência sendo 1° (!) , 2° (&amp;&amp;) e 3° (||)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4°  -     ?: (</a:t>
            </a:r>
            <a:r>
              <a:rPr lang="pt-BR" u="sng" dirty="0">
                <a:solidFill>
                  <a:schemeClr val="tx1"/>
                </a:solidFill>
              </a:rPr>
              <a:t>TERNÁRIO. </a:t>
            </a:r>
            <a:r>
              <a:rPr lang="pt-BR" dirty="0">
                <a:solidFill>
                  <a:schemeClr val="tx1"/>
                </a:solidFill>
              </a:rPr>
              <a:t>É o último a ser executado)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74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EF568-DE10-4898-8A09-91AD12A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84F70-9560-4D79-B250-1B26C1C6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DB001C-037B-494C-B345-0A8009BC8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50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99506-27D1-46E3-B6AC-7A56939E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C7A2F-B812-4117-BC96-97D28674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061310-7730-4A45-A2EF-09599881EB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257340-248C-4BAA-A7C9-B0242E3AAA2C}"/>
              </a:ext>
            </a:extLst>
          </p:cNvPr>
          <p:cNvSpPr/>
          <p:nvPr/>
        </p:nvSpPr>
        <p:spPr>
          <a:xfrm>
            <a:off x="5533100" y="2365829"/>
            <a:ext cx="4655930" cy="1785257"/>
          </a:xfrm>
          <a:prstGeom prst="wedgeRectCallout">
            <a:avLst>
              <a:gd name="adj1" fmla="val -124165"/>
              <a:gd name="adj2" fmla="val 8285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Chama-se “Ternário” porque tem três partes.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(1) Bloco de Teste</a:t>
            </a:r>
          </a:p>
          <a:p>
            <a:r>
              <a:rPr lang="pt-BR" dirty="0">
                <a:solidFill>
                  <a:schemeClr val="tx1"/>
                </a:solidFill>
              </a:rPr>
              <a:t>(2) Bloco Verdadeiro</a:t>
            </a:r>
          </a:p>
          <a:p>
            <a:r>
              <a:rPr lang="pt-BR" dirty="0">
                <a:solidFill>
                  <a:schemeClr val="tx1"/>
                </a:solidFill>
              </a:rPr>
              <a:t>(3) Bloco Falso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18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03A0-0A51-47A2-A632-A40F7B8D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91F198-0ADB-4F1C-8415-829E94A9C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91469-5210-4866-8ED4-8EE52BFBD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FCB8B-445E-4EAB-B82A-B17CDDD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796954-A624-4C53-B1FF-0DD9F87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9EABC-0B0D-47B4-BAA0-42287CD365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0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11DB3-9194-46A3-9257-2BD372DD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F1A418-83EA-43EB-BC08-B7954C8D8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F6958B-0DEE-4699-B748-2857F8E8B7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673E2F-FE84-4193-AAEB-9EC9BA74E2BA}"/>
              </a:ext>
            </a:extLst>
          </p:cNvPr>
          <p:cNvSpPr/>
          <p:nvPr/>
        </p:nvSpPr>
        <p:spPr>
          <a:xfrm>
            <a:off x="5533100" y="2365829"/>
            <a:ext cx="4655930" cy="1277257"/>
          </a:xfrm>
          <a:prstGeom prst="wedgeRectCallout">
            <a:avLst>
              <a:gd name="adj1" fmla="val -86757"/>
              <a:gd name="adj2" fmla="val -852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 “Ternário” sempre é executado por último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81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42702303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A410-1FAC-49AF-8373-80C44962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E74AF-053A-4304-ABCA-00FAEF9A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8DBED-8BEF-4B1A-A6ED-725162F90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941</Words>
  <Application>Microsoft Office PowerPoint</Application>
  <PresentationFormat>Widescreen</PresentationFormat>
  <Paragraphs>412</Paragraphs>
  <Slides>205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205</vt:i4>
      </vt:variant>
    </vt:vector>
  </HeadingPairs>
  <TitlesOfParts>
    <vt:vector size="210" baseType="lpstr">
      <vt:lpstr>Arial</vt:lpstr>
      <vt:lpstr>Calibri</vt:lpstr>
      <vt:lpstr>Calibri Light</vt:lpstr>
      <vt:lpstr>Verdana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16</cp:revision>
  <dcterms:created xsi:type="dcterms:W3CDTF">2021-09-20T23:07:43Z</dcterms:created>
  <dcterms:modified xsi:type="dcterms:W3CDTF">2021-10-09T01:30:47Z</dcterms:modified>
</cp:coreProperties>
</file>